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1" r:id="rId2"/>
    <p:sldId id="272" r:id="rId3"/>
    <p:sldId id="278" r:id="rId4"/>
    <p:sldId id="277" r:id="rId5"/>
    <p:sldId id="273" r:id="rId6"/>
    <p:sldId id="274" r:id="rId7"/>
    <p:sldId id="275" r:id="rId8"/>
    <p:sldId id="276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3CA"/>
    <a:srgbClr val="940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672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63DC4-CB3C-4FD5-8C6D-CF3DA951C45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4FA12-D38A-4502-B480-427B1BC1C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0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64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4EC89-4B1E-352E-84CB-F873FA337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ECE03-30F1-6DFF-2CFC-5426A4642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529A8-AB1B-CBCE-CC99-0A71DD129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583D2-3F42-4FB0-24D2-B5DFF0405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9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210A8-589D-43C9-80CE-78263AF7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A3797-31FE-B701-340C-4EF394D68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2370C-E1E3-C900-C6D2-FDFDC15A3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D1BBD-8AB5-CADC-F079-B179E3189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5697-848D-3687-629A-21BD6C2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5E322-66DE-801E-E093-BEE7A8F22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56C0A-773F-7C46-251F-E8970267E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084C-E24D-4A5B-4104-636B607E7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2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4AF5E-0BD3-F692-453E-8077118B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C89A3-B21F-7BE6-47DE-9935E2BAE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68970-BFCA-2F84-C6DE-7229942A7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C5BDC-9099-5FBE-2FAC-4BA312482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72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39FE-BE23-2F10-58A3-39E660381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FB1D4-5EDE-5B01-C801-B8371444E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343EF6-76F5-016D-56A0-4A38E9826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9AF19-83F2-312B-E668-DFFD68560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0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CD271-C648-5EB4-4715-260D62A60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7BB41-C51C-939E-5904-E9D203AAC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B9A2D-63E0-5EE3-3FBD-069F8FC1D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4C196-89A1-3AA9-DD64-C19DC7C47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28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E5136-5975-99A5-E8E2-154531396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4A933-38D6-3F4A-1016-549C2168A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FC0FC-C310-8F78-6976-E87A6CAEA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09AE4-BDB1-6F11-A1A6-9ED0E6468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5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DB0CE-E976-2AC6-D800-3B4401F8B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8B2E3-16CC-4AFF-5D86-4A54045A4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7414B-8A21-B691-8E01-1F081A371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B09AD-53F6-C9D9-34EA-40DB3671D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20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7D9E-B5F1-9FB2-5F94-B0B7F32F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F8E98-1238-7CD1-D837-5076A9931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6A111-8805-C95E-FE34-5FD3507A4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61DC4-FF77-2B47-6E8E-510DFFECF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D3E74-EDB8-4AFC-B372-69A403084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4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DB5D-3C88-D87D-6F83-37F9B4624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F506D-E650-1E95-94EE-284A2C281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FA07E-470C-6AFB-C290-4801B54C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94EA-ECB5-9276-6113-11CB4678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2DF97-303F-D98C-9428-A839799E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1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249D-A3E4-F320-BCF0-5A5FD40F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136AF-E420-A586-F537-CBAD4DB64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32145-6E64-EE44-3DE2-88B0C783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78875-B551-B8EB-DE2F-FE07A349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6C12-336B-1832-49D4-E6D678F6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96F13-6DEA-1CBD-62EB-15EA55FA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FED89-44C8-4983-CF9C-B04872266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727AB-51DB-F7CE-03B3-5543CC84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72664-0D11-BE39-24D1-30189295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84762-1147-03FD-5115-26816825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5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7271-2601-8414-5E74-041A9A9D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54A06-288B-45D9-B229-3E8D27116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E4CF8-1831-515D-0C33-5638EAE4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40426-36E0-A6C2-8F5B-336AA3CEF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81318-4A6F-F0F4-10F0-24704F29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1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B560-E1F4-E29C-5D14-A8802758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E087D-513D-E8DE-5FFB-7AFC73287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10647-D34B-7596-0A14-D4DD2C6B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4C182-BEA5-96CB-387A-0B484D94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D15D7-DB5F-B56D-4EB1-E6C48460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8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A9D3-A15C-E550-0C7D-A42ADF34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4E1A5-596A-3399-963B-737070D0F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F664D-65D5-4832-1B00-46F632139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8F255-004E-E87E-E50C-94001FA5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645E1-12C2-5742-8FE4-FF4A012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B7BF-F4EC-C971-F7A6-9D4EF06E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5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01AC6-3ECD-7E5F-C064-ACD947B7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1F41C-4497-5552-7271-328B941E3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12629-EBE6-BA64-5759-C8D8B4A0E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683F9-D487-557D-685A-FD70A9C3A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C95C2-E54A-10C0-231D-2E649CB1C5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F020F-E01E-5B4D-3C2D-97557E39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C3473-93B6-0942-1984-C9FBBD58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EAF04-C8D0-5C4D-F4EE-C8B6D6D9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6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FC69-7581-C9B4-5F64-F7DE380C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264CA-5084-4857-5C87-0566A4D4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CBD5D-3C41-7CC9-E6F9-0DC07B48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6DA76-5D15-FE86-059D-0368AF3B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8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05D6D-5CF5-DBE7-C7C7-AB5646E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542AD-0950-816B-1BDF-EB7A6180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D2B93-881E-DDB7-E4EA-273CA485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7E40-3098-8D9C-4BF3-F2A62F71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B0330-CFCE-49DF-3948-95F00100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3B9D2-6533-97F2-E7CC-4F9E08D0C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CF438-4EAA-EF60-4CB2-88E77901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BEA4B-2A31-BD9F-3854-CA2DB9D5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49518-625B-8657-1BB8-15C4C087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7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7C7D-593E-F727-198B-E21AFEEF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D025A8-327E-7667-365C-4B0D7ED01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49249-8497-BF3C-05CE-409AFB6E7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00AE7-6DAD-4B3D-C970-82974858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9430F-BBA7-B69C-3DF0-196BA3F8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C1CA0-B4DA-B17F-9ADB-5132BF08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18B4C-A391-BF9D-1B63-1BD0A22E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D50D8-47D9-D3D1-BBA4-E7E810657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028AB-2AB7-C4F2-F0A7-234B98148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3E8ED8-4B73-46DA-887D-E6911AECE49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FB394-85D2-BF5B-E2F3-EB4BAE250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0AFE5-A177-3687-9943-1C92A6DF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6F6CBF-66B2-4BD2-B25A-6527AEA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E59874-FB5D-8A45-3C13-86422823E5AE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449FB2E3-320C-507E-EA3C-5D5566E8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E905996A-7089-3732-7C91-7F586544A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AD162E19-C168-4CB5-88D8-BE13789ECAC1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28B1C4C-89C8-47DA-910F-87DD6006EDC8}"/>
              </a:ext>
            </a:extLst>
          </p:cNvPr>
          <p:cNvSpPr txBox="1"/>
          <p:nvPr/>
        </p:nvSpPr>
        <p:spPr>
          <a:xfrm>
            <a:off x="4316581" y="766712"/>
            <a:ext cx="5741667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Flight Paths – All North and South 60 m AGL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1 – No overlap between transects  5 m/s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2 – Overlap flight flown at 7 m/s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FD37ED-04CA-458F-BB4A-6A7F02D603A0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A7173-E7CA-DCC4-5E4D-FE5143222361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7AB705-8846-74AD-55CD-90399F5334F2}"/>
              </a:ext>
            </a:extLst>
          </p:cNvPr>
          <p:cNvSpPr txBox="1"/>
          <p:nvPr/>
        </p:nvSpPr>
        <p:spPr>
          <a:xfrm>
            <a:off x="309712" y="1796937"/>
            <a:ext cx="3301195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Lidar Resulting Point Density:  200.8 m2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Lidar Point Spacing:   0.07 m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Number of points:  21 million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Swaths: 49 Processed  (FOV 40 degrees)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Returns: Up to 10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1 Laser Channels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Beam Divergence: 4 </a:t>
            </a:r>
            <a:r>
              <a:rPr lang="en-US" sz="1100" dirty="0" err="1">
                <a:latin typeface="Arial"/>
                <a:ea typeface="+mn-lt"/>
                <a:cs typeface="+mn-lt"/>
              </a:rPr>
              <a:t>mrad</a:t>
            </a:r>
            <a:endParaRPr lang="en-US" sz="1100" dirty="0">
              <a:latin typeface="Arial"/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34804-6D09-3984-E211-E36351E31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6" y="896011"/>
            <a:ext cx="9197551" cy="5318015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C808561E-55C2-C8BD-6B7D-86EDC97CD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3" y="896011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25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5CDCE-DD74-70DD-C764-652A6BC9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F1BBCE-5FFA-9B56-A14B-C590BEE4985A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9706F890-43EE-2FE5-E38A-2493AE11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B3C35AC3-7237-CB1F-2DD0-0A84A59D1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39B0690C-5E1F-565C-DB43-6369F7A2296B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5C5B0AC3-7DAD-00D2-24B3-9EAE6A64159D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CC4E4-9BCD-A144-8481-D321D4E1682A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18F96A46-8108-8BD9-D9DF-EB75AA72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831884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4F3EA8-EB41-790C-5A16-F63C319ECF4A}"/>
              </a:ext>
            </a:extLst>
          </p:cNvPr>
          <p:cNvSpPr txBox="1"/>
          <p:nvPr/>
        </p:nvSpPr>
        <p:spPr>
          <a:xfrm>
            <a:off x="77348" y="1708978"/>
            <a:ext cx="14550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/>
                <a:ea typeface="+mn-lt"/>
                <a:cs typeface="+mn-lt"/>
              </a:rPr>
              <a:t>Survey Line – CP4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12E89-6CB0-1208-91E9-2381BFD54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134" y="744415"/>
            <a:ext cx="10271760" cy="55318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0A8B62-F326-A6F0-58E3-C1964D96E57C}"/>
              </a:ext>
            </a:extLst>
          </p:cNvPr>
          <p:cNvSpPr txBox="1"/>
          <p:nvPr/>
        </p:nvSpPr>
        <p:spPr>
          <a:xfrm>
            <a:off x="2951432" y="3751619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33E62-6F82-4AB1-E45F-9487193AA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134" y="744415"/>
            <a:ext cx="10271760" cy="55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8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FC162-7A36-EE94-DCBA-01EF7AF54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9F44C2-ED70-D337-7E05-A6CFDE0F7531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01CF9E54-DE8D-D43B-9E36-A9A1B74EC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8D40F19A-0231-E1FB-1E05-77E9B8D71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6DBBFDD7-5E81-D64A-2592-8A26FC25EBE5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FE2AE1-D9EA-FB17-A8E1-EBE30BB82E53}"/>
              </a:ext>
            </a:extLst>
          </p:cNvPr>
          <p:cNvSpPr txBox="1"/>
          <p:nvPr/>
        </p:nvSpPr>
        <p:spPr>
          <a:xfrm>
            <a:off x="4316581" y="766712"/>
            <a:ext cx="5741667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Flight Paths – All North and South 60 m AGL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1 – No overlap between transects  5 m/s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2 – Overlap flight flown at 7 m/s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9CF818F-4D90-6520-3A42-E31C7A9FF654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B3FBB-4181-57D6-9C52-392C998187E0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9E4F8B-337A-B561-7451-81DD490CD255}"/>
              </a:ext>
            </a:extLst>
          </p:cNvPr>
          <p:cNvSpPr txBox="1"/>
          <p:nvPr/>
        </p:nvSpPr>
        <p:spPr>
          <a:xfrm>
            <a:off x="309712" y="1796937"/>
            <a:ext cx="3301195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Lidar Resulting Point Density:  200.8 m2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Lidar Point Spacing:   0.07 m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Number of points:  21 million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Swaths: 49 Processed  (FOV 40 degrees)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Returns: Up to 10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1 Laser Channels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Beam Divergence: 4 </a:t>
            </a:r>
            <a:r>
              <a:rPr lang="en-US" sz="1100" dirty="0" err="1">
                <a:latin typeface="Arial"/>
                <a:ea typeface="+mn-lt"/>
                <a:cs typeface="+mn-lt"/>
              </a:rPr>
              <a:t>mrad</a:t>
            </a:r>
            <a:endParaRPr lang="en-US" sz="1100" dirty="0">
              <a:latin typeface="Arial"/>
              <a:ea typeface="+mn-lt"/>
              <a:cs typeface="+mn-lt"/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54A29B0A-656C-4DAC-AA3B-9AAFEBFB8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3" y="896011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A7FC640A-8489-2D9D-74C8-5D9F34575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24" y="668273"/>
            <a:ext cx="5887180" cy="60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B58E1-721B-2622-3A85-2CDB45D91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9235C55-D3FD-3EB4-9135-8FFAE1CF0888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02A583E7-720E-D87B-936A-1860242F0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884311C8-96DE-1702-6A27-CA12875B2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1345A77F-3400-3DAA-CA61-AC5EB5198695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9EAC57-2BB2-3EF6-1817-E1573107EA6F}"/>
              </a:ext>
            </a:extLst>
          </p:cNvPr>
          <p:cNvSpPr txBox="1"/>
          <p:nvPr/>
        </p:nvSpPr>
        <p:spPr>
          <a:xfrm>
            <a:off x="4316581" y="766712"/>
            <a:ext cx="5741667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Flight Paths – All North and South 60 m AGL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1 – No overlap between transects  5 m/s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2 – Overlap flight flown at 7 m/s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85D455E-55A5-4C39-8318-4CF6A9A7C28B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A461D-B2AA-8421-6067-0512B1EAA258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16EAD3A4-D882-769E-EB3A-E765AFD63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3" y="896011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0EFBF37-4670-4785-C539-427A7E0D373F}"/>
              </a:ext>
            </a:extLst>
          </p:cNvPr>
          <p:cNvSpPr txBox="1"/>
          <p:nvPr/>
        </p:nvSpPr>
        <p:spPr>
          <a:xfrm>
            <a:off x="227105" y="1819742"/>
            <a:ext cx="364187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Frontier Precision Cross Targets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Aeropoints under the Frontier Precision targets</a:t>
            </a:r>
          </a:p>
        </p:txBody>
      </p:sp>
      <p:pic>
        <p:nvPicPr>
          <p:cNvPr id="4" name="Picture 3" descr="Shape, arrow&#10;&#10;AI-generated content may be incorrect.">
            <a:extLst>
              <a:ext uri="{FF2B5EF4-FFF2-40B4-BE49-F238E27FC236}">
                <a16:creationId xmlns:a16="http://schemas.microsoft.com/office/drawing/2014/main" id="{A94E0C70-BC7D-2036-8692-3C500F63F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75" y="766712"/>
            <a:ext cx="5591519" cy="5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DA67A-AB13-644F-4313-EEF5AEFF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50FF19-3091-76D5-6961-DDDE994D61CA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BD89386D-9B41-EA1B-9655-6CD13122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4A39562F-B118-878A-7DB7-CAC7C4D6B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A36D4DC4-B921-9C8B-E055-0C074F08E373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9132374-4C05-7500-4D7A-CB5F520A5F05}"/>
              </a:ext>
            </a:extLst>
          </p:cNvPr>
          <p:cNvSpPr txBox="1"/>
          <p:nvPr/>
        </p:nvSpPr>
        <p:spPr>
          <a:xfrm>
            <a:off x="4316581" y="766712"/>
            <a:ext cx="5741667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Flight Paths – All North and South 60 m AGL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1 – No overlap between transects  5 m/s</a:t>
            </a:r>
          </a:p>
          <a:p>
            <a:pPr marL="800091" lvl="1" indent="-342891">
              <a:buFont typeface="Wingdings" panose="05000000000000000000" pitchFamily="2" charset="2"/>
              <a:buChar char="Ø"/>
            </a:pPr>
            <a:r>
              <a:rPr lang="en-US" sz="1000" dirty="0">
                <a:latin typeface="Arial"/>
                <a:ea typeface="+mn-lt"/>
                <a:cs typeface="+mn-lt"/>
              </a:rPr>
              <a:t>Flight 2 – Overlap flight flown at 7 m/s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D7E10AA-B369-95D9-1CFA-8656626E7FA2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BF961-300A-2C16-855F-5DC8B88460CC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9DD40076-ECC5-FA49-B780-B74ACD95D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3" y="896011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rrow&#10;&#10;AI-generated content may be incorrect.">
            <a:extLst>
              <a:ext uri="{FF2B5EF4-FFF2-40B4-BE49-F238E27FC236}">
                <a16:creationId xmlns:a16="http://schemas.microsoft.com/office/drawing/2014/main" id="{7D18D665-43AE-C1A5-E8F0-F10D45D8E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5" y="816297"/>
            <a:ext cx="5346203" cy="5540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17F1E-1B67-0E47-B43D-D7EE54EE5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904" y="3756886"/>
            <a:ext cx="1221682" cy="117820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25786F-1EF8-053E-2DA5-57D7B0AB9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364" y="1526223"/>
            <a:ext cx="1139121" cy="114521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1F75ED-553F-D332-6028-D6F71CC05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7406" y="2628808"/>
            <a:ext cx="1221683" cy="11805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9BDD17-498D-79FD-4253-B90108DE8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8729" y="885369"/>
            <a:ext cx="1221683" cy="122908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5A542B-10D8-AD88-89B2-5F5B4B395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9795" y="2479755"/>
            <a:ext cx="1291494" cy="111800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00D7CA-1871-D1AE-8F0B-39D1F1802B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5932" y="3817082"/>
            <a:ext cx="1249949" cy="111800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Graphical user interface, application, Teams&#10;&#10;AI-generated content may be incorrect.">
            <a:extLst>
              <a:ext uri="{FF2B5EF4-FFF2-40B4-BE49-F238E27FC236}">
                <a16:creationId xmlns:a16="http://schemas.microsoft.com/office/drawing/2014/main" id="{DF391A7D-1AD1-45C2-8763-8700BE3C2C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39" y="5295113"/>
            <a:ext cx="6374261" cy="114804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629605-2B8C-39D1-F5FF-00B99491D8C7}"/>
              </a:ext>
            </a:extLst>
          </p:cNvPr>
          <p:cNvCxnSpPr>
            <a:stCxn id="18" idx="1"/>
          </p:cNvCxnSpPr>
          <p:nvPr/>
        </p:nvCxnSpPr>
        <p:spPr>
          <a:xfrm flipH="1">
            <a:off x="9346335" y="1499913"/>
            <a:ext cx="592394" cy="52621"/>
          </a:xfrm>
          <a:prstGeom prst="straightConnector1">
            <a:avLst/>
          </a:prstGeom>
          <a:ln>
            <a:solidFill>
              <a:srgbClr val="E503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B665E24-CDD2-4740-80D2-5E9C0593C07D}"/>
              </a:ext>
            </a:extLst>
          </p:cNvPr>
          <p:cNvCxnSpPr>
            <a:cxnSpLocks/>
          </p:cNvCxnSpPr>
          <p:nvPr/>
        </p:nvCxnSpPr>
        <p:spPr>
          <a:xfrm flipH="1" flipV="1">
            <a:off x="8867734" y="2317043"/>
            <a:ext cx="579672" cy="809845"/>
          </a:xfrm>
          <a:prstGeom prst="straightConnector1">
            <a:avLst/>
          </a:prstGeom>
          <a:ln>
            <a:solidFill>
              <a:srgbClr val="E503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D82A63-4C95-E47E-2321-95212A36BB31}"/>
              </a:ext>
            </a:extLst>
          </p:cNvPr>
          <p:cNvCxnSpPr>
            <a:cxnSpLocks/>
          </p:cNvCxnSpPr>
          <p:nvPr/>
        </p:nvCxnSpPr>
        <p:spPr>
          <a:xfrm flipH="1">
            <a:off x="5848808" y="4396169"/>
            <a:ext cx="1503096" cy="31862"/>
          </a:xfrm>
          <a:prstGeom prst="straightConnector1">
            <a:avLst/>
          </a:prstGeom>
          <a:ln>
            <a:solidFill>
              <a:srgbClr val="E503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A712E6-F946-BEDB-9A34-DA4F229A0385}"/>
              </a:ext>
            </a:extLst>
          </p:cNvPr>
          <p:cNvCxnSpPr>
            <a:cxnSpLocks/>
          </p:cNvCxnSpPr>
          <p:nvPr/>
        </p:nvCxnSpPr>
        <p:spPr>
          <a:xfrm>
            <a:off x="5765374" y="2665963"/>
            <a:ext cx="257087" cy="1228557"/>
          </a:xfrm>
          <a:prstGeom prst="straightConnector1">
            <a:avLst/>
          </a:prstGeom>
          <a:ln>
            <a:solidFill>
              <a:srgbClr val="E503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5EB9AD8-8A22-A9A0-C4D5-18D9EACEFFED}"/>
              </a:ext>
            </a:extLst>
          </p:cNvPr>
          <p:cNvCxnSpPr>
            <a:cxnSpLocks/>
          </p:cNvCxnSpPr>
          <p:nvPr/>
        </p:nvCxnSpPr>
        <p:spPr>
          <a:xfrm>
            <a:off x="4840097" y="3597764"/>
            <a:ext cx="422296" cy="1222315"/>
          </a:xfrm>
          <a:prstGeom prst="straightConnector1">
            <a:avLst/>
          </a:prstGeom>
          <a:ln>
            <a:solidFill>
              <a:srgbClr val="E503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9160F2-1DC2-37EA-8334-69EAEB5B58BD}"/>
              </a:ext>
            </a:extLst>
          </p:cNvPr>
          <p:cNvCxnSpPr>
            <a:cxnSpLocks/>
          </p:cNvCxnSpPr>
          <p:nvPr/>
        </p:nvCxnSpPr>
        <p:spPr>
          <a:xfrm>
            <a:off x="4235881" y="4886466"/>
            <a:ext cx="500397" cy="276465"/>
          </a:xfrm>
          <a:prstGeom prst="straightConnector1">
            <a:avLst/>
          </a:prstGeom>
          <a:ln>
            <a:solidFill>
              <a:srgbClr val="E503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E569B682-B067-1A0D-462D-581BC77630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433" y="5024698"/>
            <a:ext cx="2642882" cy="93864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F03D026-DB80-A038-3613-5A78816211B7}"/>
              </a:ext>
            </a:extLst>
          </p:cNvPr>
          <p:cNvSpPr txBox="1"/>
          <p:nvPr/>
        </p:nvSpPr>
        <p:spPr>
          <a:xfrm>
            <a:off x="227105" y="1819742"/>
            <a:ext cx="364187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Frontier Precision Cross Targets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n-US" sz="1100" dirty="0">
                <a:latin typeface="Arial"/>
                <a:ea typeface="+mn-lt"/>
                <a:cs typeface="+mn-lt"/>
              </a:rPr>
              <a:t>Aeropoints under the Frontier </a:t>
            </a:r>
            <a:r>
              <a:rPr lang="en-US" sz="1100" dirty="0" err="1">
                <a:latin typeface="Arial"/>
                <a:ea typeface="+mn-lt"/>
                <a:cs typeface="+mn-lt"/>
              </a:rPr>
              <a:t>Precsion</a:t>
            </a:r>
            <a:r>
              <a:rPr lang="en-US" sz="1100" dirty="0">
                <a:latin typeface="Arial"/>
                <a:ea typeface="+mn-lt"/>
                <a:cs typeface="+mn-lt"/>
              </a:rPr>
              <a:t> targets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F1B4DB-5620-6241-CF7A-729BEF5B1F91}"/>
              </a:ext>
            </a:extLst>
          </p:cNvPr>
          <p:cNvSpPr txBox="1"/>
          <p:nvPr/>
        </p:nvSpPr>
        <p:spPr>
          <a:xfrm>
            <a:off x="120240" y="4658897"/>
            <a:ext cx="364187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"/>
                <a:ea typeface="+mn-lt"/>
                <a:cs typeface="+mn-lt"/>
              </a:rPr>
              <a:t>Global Mapper Vertical Assessment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840548-59AF-469F-B4A9-4EE0C2A9FDFD}"/>
              </a:ext>
            </a:extLst>
          </p:cNvPr>
          <p:cNvSpPr txBox="1"/>
          <p:nvPr/>
        </p:nvSpPr>
        <p:spPr>
          <a:xfrm>
            <a:off x="8943607" y="4960337"/>
            <a:ext cx="364187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"/>
                <a:ea typeface="+mn-lt"/>
                <a:cs typeface="+mn-lt"/>
              </a:rPr>
              <a:t>LP360 Horizontal &amp; Vertical Assessment</a:t>
            </a:r>
          </a:p>
        </p:txBody>
      </p:sp>
    </p:spTree>
    <p:extLst>
      <p:ext uri="{BB962C8B-B14F-4D97-AF65-F5344CB8AC3E}">
        <p14:creationId xmlns:p14="http://schemas.microsoft.com/office/powerpoint/2010/main" val="47102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252CE-C1E2-5FFC-173C-A6F8A83D8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671045-56FF-F9C2-24C0-2567D41160C0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5F299E7F-DF6A-5A62-EB78-2B3E9135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66BAEEE8-8F88-6756-CAC9-BFC87976F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F0B2F479-2E01-8AC5-72AA-3DA7FB49AEBA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127AE850-5563-2E1B-4A7D-0187E4AA43D8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0C32B-5AE0-7291-8BE4-F586EF9F6329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C8A22E88-1B4A-A8E3-CDE1-E7BFC9619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831884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FB3D35-E453-EF4A-665E-2B41F8D66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288" y="696513"/>
            <a:ext cx="10524112" cy="5585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C5222D-2769-2D2F-A803-45C5A25627E0}"/>
              </a:ext>
            </a:extLst>
          </p:cNvPr>
          <p:cNvSpPr txBox="1"/>
          <p:nvPr/>
        </p:nvSpPr>
        <p:spPr>
          <a:xfrm>
            <a:off x="2819449" y="3794916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AFDBE0-89F9-D375-3486-B2FA80125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011" y="5491845"/>
            <a:ext cx="2770487" cy="27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AB5EC7-E752-6FE6-73FF-AA084BC58E0B}"/>
              </a:ext>
            </a:extLst>
          </p:cNvPr>
          <p:cNvSpPr txBox="1"/>
          <p:nvPr/>
        </p:nvSpPr>
        <p:spPr>
          <a:xfrm>
            <a:off x="77348" y="1708978"/>
            <a:ext cx="14025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/>
                <a:ea typeface="+mn-lt"/>
                <a:cs typeface="+mn-lt"/>
              </a:rPr>
              <a:t>Survey Line - CP3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B1D5F2-F975-9093-1B76-74DA9E570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278" y="945531"/>
            <a:ext cx="2415720" cy="223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29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CAD05-ACD0-493B-6DBD-F7874D36E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FE5BA7-595C-B009-F35A-018B63AF6514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F8088056-63BF-E29F-5E2E-BCB38C46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F99F6901-BBD4-2AF8-DA1F-B0311378E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FAD0E66B-4E8B-B449-25A4-AED86BE973C0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7F3DFBF-A664-D37F-2E5B-CDBF6A18747F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D73C6-A6DE-C08F-E545-1EDC2FE980C8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174A193D-A1B7-87CA-77DA-3C83639A0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831884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650E4-628D-C17C-1AC1-FEA2361A4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192" y="678683"/>
            <a:ext cx="10467436" cy="5597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014366-3D02-780C-DDC9-8161F4FF9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192" y="3408306"/>
            <a:ext cx="10471156" cy="286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21BB0-B921-E231-C121-7F0E6FECC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621" y="5415102"/>
            <a:ext cx="2835803" cy="266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18F6B5-79F5-6502-23DD-A05E69744321}"/>
              </a:ext>
            </a:extLst>
          </p:cNvPr>
          <p:cNvSpPr txBox="1"/>
          <p:nvPr/>
        </p:nvSpPr>
        <p:spPr>
          <a:xfrm>
            <a:off x="2841815" y="3429000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B2B61-5294-18E2-C564-DB52BC0EF8BB}"/>
              </a:ext>
            </a:extLst>
          </p:cNvPr>
          <p:cNvSpPr txBox="1"/>
          <p:nvPr/>
        </p:nvSpPr>
        <p:spPr>
          <a:xfrm>
            <a:off x="77348" y="1708978"/>
            <a:ext cx="143584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/>
                <a:ea typeface="+mn-lt"/>
                <a:cs typeface="+mn-lt"/>
              </a:rPr>
              <a:t>Survey Line – CP4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A11E08-A600-D416-427E-864B244B20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7366" y="831038"/>
            <a:ext cx="2487632" cy="2248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84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FB48-D55E-9440-336D-6E6F42AB7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8EBFB43-1C75-A4B7-6864-3D03E9B94DA5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2B622F54-2216-8CC4-4EAB-E6D7C668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1E9EED51-BB20-1050-ABA9-7C15809A9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04331B39-EC80-B36B-7CCC-707403A673C6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8E2B874-2A7C-9B6E-161C-8E3756336F85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F3B21-4012-EFBB-6CF0-F5174C6EE549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B56549E5-B707-91AB-7E9B-D1D6431DE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831884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CA5FEF-C2FE-BFEF-4C34-7CAD7E4F2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518" y="663664"/>
            <a:ext cx="10567377" cy="5641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A4429-A174-32E3-CDAA-22F88E41E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518" y="658167"/>
            <a:ext cx="10567377" cy="2446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150A35-D4DB-CFF6-8DED-CF9B805EE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518" y="3437326"/>
            <a:ext cx="10567377" cy="2847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A0324-D4A8-A4D4-738A-86E27E37E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209" y="5489623"/>
            <a:ext cx="2770487" cy="2558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E9DA52-06BC-FE1D-2FBD-300137DC9D8C}"/>
              </a:ext>
            </a:extLst>
          </p:cNvPr>
          <p:cNvSpPr txBox="1"/>
          <p:nvPr/>
        </p:nvSpPr>
        <p:spPr>
          <a:xfrm>
            <a:off x="2746997" y="3437326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C595CA-F838-755C-66DE-181F2A267972}"/>
              </a:ext>
            </a:extLst>
          </p:cNvPr>
          <p:cNvSpPr txBox="1"/>
          <p:nvPr/>
        </p:nvSpPr>
        <p:spPr>
          <a:xfrm>
            <a:off x="77348" y="1708978"/>
            <a:ext cx="143584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/>
                <a:ea typeface="+mn-lt"/>
                <a:cs typeface="+mn-lt"/>
              </a:rPr>
              <a:t>Survey Line – CP5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67D38D-AFEE-B9A1-1845-3CB4C7F56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4922" y="734168"/>
            <a:ext cx="2493014" cy="2294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51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CEBE6-C500-8325-C57D-1B66C8359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F5B353-B66E-9C7F-D591-86148A8C868D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85529395-72FB-DC4C-826F-21043178B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9451C639-5549-1AFA-89D5-48AE304F0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99D7CF7E-B767-16DB-1A7B-656625F6796A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11173F9-FCA1-F2BD-C31F-11E2BF0D3137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F8053-D4C0-CD3C-0B22-06C5208F4D28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334809A5-5977-C2F3-E0F0-79B3D7AE2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831884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C1A7-C3DD-8DF1-519D-11ABB2A93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171" y="708824"/>
            <a:ext cx="10314047" cy="552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634E17-A49E-BA99-CF55-B4BF2BDBC4FF}"/>
              </a:ext>
            </a:extLst>
          </p:cNvPr>
          <p:cNvSpPr txBox="1"/>
          <p:nvPr/>
        </p:nvSpPr>
        <p:spPr>
          <a:xfrm>
            <a:off x="4593495" y="3770502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F1244F-EF96-D61E-ED3C-BA35C87C5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171" y="3737144"/>
            <a:ext cx="10290979" cy="2484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3F4C11-FC4D-5832-6A6D-4439157FC7B2}"/>
              </a:ext>
            </a:extLst>
          </p:cNvPr>
          <p:cNvSpPr/>
          <p:nvPr/>
        </p:nvSpPr>
        <p:spPr>
          <a:xfrm>
            <a:off x="8578518" y="5605870"/>
            <a:ext cx="2968882" cy="21400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99AEC-47BB-04DB-8615-94C36C0F38F5}"/>
              </a:ext>
            </a:extLst>
          </p:cNvPr>
          <p:cNvSpPr txBox="1"/>
          <p:nvPr/>
        </p:nvSpPr>
        <p:spPr>
          <a:xfrm>
            <a:off x="8502166" y="5599520"/>
            <a:ext cx="61965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[RMSE: 0.0979 m] Found Nearby Match for 29 / 110 points.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BDE48-45C1-AE12-087C-61F90577633E}"/>
              </a:ext>
            </a:extLst>
          </p:cNvPr>
          <p:cNvSpPr txBox="1"/>
          <p:nvPr/>
        </p:nvSpPr>
        <p:spPr>
          <a:xfrm>
            <a:off x="2571480" y="3865772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0C41DF-BF6E-3EF5-5BCF-0F4A52B5B93A}"/>
              </a:ext>
            </a:extLst>
          </p:cNvPr>
          <p:cNvCxnSpPr/>
          <p:nvPr/>
        </p:nvCxnSpPr>
        <p:spPr>
          <a:xfrm flipV="1">
            <a:off x="6096000" y="4428031"/>
            <a:ext cx="0" cy="12412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2C97FD-E7D6-51E3-1789-C1666C190063}"/>
              </a:ext>
            </a:extLst>
          </p:cNvPr>
          <p:cNvSpPr txBox="1"/>
          <p:nvPr/>
        </p:nvSpPr>
        <p:spPr>
          <a:xfrm>
            <a:off x="6095999" y="4882742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1.2 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3EAA11-A131-84C1-9205-CE2A4C8560ED}"/>
              </a:ext>
            </a:extLst>
          </p:cNvPr>
          <p:cNvSpPr txBox="1"/>
          <p:nvPr/>
        </p:nvSpPr>
        <p:spPr>
          <a:xfrm>
            <a:off x="77348" y="1708978"/>
            <a:ext cx="14550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/>
                <a:ea typeface="+mn-lt"/>
                <a:cs typeface="+mn-lt"/>
              </a:rPr>
              <a:t>Survey Line – CP6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62423A-6A94-6516-C1D9-63B4C0436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6419" y="881046"/>
            <a:ext cx="2350046" cy="184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44BE-C000-2F37-E068-075F280B6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BDC869-A1FC-1263-141B-7008014C9900}"/>
              </a:ext>
            </a:extLst>
          </p:cNvPr>
          <p:cNvSpPr/>
          <p:nvPr/>
        </p:nvSpPr>
        <p:spPr>
          <a:xfrm>
            <a:off x="0" y="5371313"/>
            <a:ext cx="12192001" cy="1486687"/>
          </a:xfrm>
          <a:prstGeom prst="rect">
            <a:avLst/>
          </a:prstGeom>
          <a:gradFill>
            <a:gsLst>
              <a:gs pos="0">
                <a:srgbClr val="404F21">
                  <a:tint val="66000"/>
                  <a:satMod val="160000"/>
                </a:srgbClr>
              </a:gs>
              <a:gs pos="36000">
                <a:srgbClr val="404F21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2" name="Picture 11" descr="C:\Documents and Settings\jlsloan\My Documents\My Pictures\600px-US-DeptOfTheInterior-Seal_svg.png">
            <a:extLst>
              <a:ext uri="{FF2B5EF4-FFF2-40B4-BE49-F238E27FC236}">
                <a16:creationId xmlns:a16="http://schemas.microsoft.com/office/drawing/2014/main" id="{3420E91C-C7DF-CB1E-2D7B-F24EDB76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0" y="6316242"/>
            <a:ext cx="398225" cy="39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BF14BE86-ED79-333D-6905-64DDE423D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" y="6356351"/>
            <a:ext cx="849671" cy="320197"/>
          </a:xfrm>
          <a:prstGeom prst="rect">
            <a:avLst/>
          </a:prstGeom>
        </p:spPr>
      </p:pic>
      <p:cxnSp>
        <p:nvCxnSpPr>
          <p:cNvPr id="9" name="Google Shape;254;p38">
            <a:extLst>
              <a:ext uri="{FF2B5EF4-FFF2-40B4-BE49-F238E27FC236}">
                <a16:creationId xmlns:a16="http://schemas.microsoft.com/office/drawing/2014/main" id="{B71B9E37-F669-59A5-DEDC-277BC7C77A2E}"/>
              </a:ext>
            </a:extLst>
          </p:cNvPr>
          <p:cNvCxnSpPr/>
          <p:nvPr/>
        </p:nvCxnSpPr>
        <p:spPr>
          <a:xfrm>
            <a:off x="339861" y="581725"/>
            <a:ext cx="113652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D8FA5657-9E77-396A-63DC-5246E2916AC4}"/>
              </a:ext>
            </a:extLst>
          </p:cNvPr>
          <p:cNvSpPr txBox="1">
            <a:spLocks/>
          </p:cNvSpPr>
          <p:nvPr/>
        </p:nvSpPr>
        <p:spPr>
          <a:xfrm>
            <a:off x="227105" y="-82252"/>
            <a:ext cx="11737789" cy="12152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100" b="1" dirty="0"/>
              <a:t>YellowScan Navigator UAS Bathymetric Lidar – Schoharie Creek, NY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E6EB0-F3F2-8420-0673-7ADB2576095E}"/>
              </a:ext>
            </a:extLst>
          </p:cNvPr>
          <p:cNvSpPr txBox="1"/>
          <p:nvPr/>
        </p:nvSpPr>
        <p:spPr>
          <a:xfrm>
            <a:off x="8502166" y="6529959"/>
            <a:ext cx="380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Experimental test data for informational purposes only.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114B8572-2517-4464-F8E6-83F1F4E9B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831884"/>
            <a:ext cx="822755" cy="694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E6654B-2E88-48A1-ECC2-0BDBBCA1B52A}"/>
              </a:ext>
            </a:extLst>
          </p:cNvPr>
          <p:cNvSpPr txBox="1"/>
          <p:nvPr/>
        </p:nvSpPr>
        <p:spPr>
          <a:xfrm>
            <a:off x="77348" y="1708978"/>
            <a:ext cx="14550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/>
                <a:ea typeface="+mn-lt"/>
                <a:cs typeface="+mn-lt"/>
              </a:rPr>
              <a:t>Survey Line – CP4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E39DE-4253-F654-FD4B-76801B2B3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134" y="744415"/>
            <a:ext cx="10271760" cy="55318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811240-B17C-BD13-CBA1-99BE4ED57F47}"/>
              </a:ext>
            </a:extLst>
          </p:cNvPr>
          <p:cNvSpPr txBox="1"/>
          <p:nvPr/>
        </p:nvSpPr>
        <p:spPr>
          <a:xfrm>
            <a:off x="2951432" y="3751619"/>
            <a:ext cx="21297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/>
                <a:ea typeface="+mn-lt"/>
                <a:cs typeface="+mn-lt"/>
              </a:rPr>
              <a:t>20 cm Cross-Section Thickness</a:t>
            </a:r>
          </a:p>
        </p:txBody>
      </p:sp>
    </p:spTree>
    <p:extLst>
      <p:ext uri="{BB962C8B-B14F-4D97-AF65-F5344CB8AC3E}">
        <p14:creationId xmlns:p14="http://schemas.microsoft.com/office/powerpoint/2010/main" val="1305845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19575</TotalTime>
  <Words>508</Words>
  <Application>Microsoft Office PowerPoint</Application>
  <PresentationFormat>Widescreen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Bauer, Mark A</dc:creator>
  <cp:lastModifiedBy>Bauer, Mark A</cp:lastModifiedBy>
  <cp:revision>27</cp:revision>
  <dcterms:created xsi:type="dcterms:W3CDTF">2025-05-09T17:30:53Z</dcterms:created>
  <dcterms:modified xsi:type="dcterms:W3CDTF">2025-09-23T19:43:32Z</dcterms:modified>
</cp:coreProperties>
</file>